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6.xml.rels" ContentType="application/vnd.openxmlformats-package.relationships+xml"/>
  <Override PartName="/ppt/notesSlides/notesSlide6.xml" ContentType="application/vnd.openxmlformats-officedocument.presentationml.notesSlide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32.png" ContentType="image/png"/>
  <Override PartName="/ppt/media/image31.jpeg" ContentType="image/jpeg"/>
  <Override PartName="/ppt/media/image30.png" ContentType="image/png"/>
  <Override PartName="/ppt/media/image29.png" ContentType="image/png"/>
  <Override PartName="/ppt/media/image27.png" ContentType="image/png"/>
  <Override PartName="/ppt/media/image26.jpeg" ContentType="image/jpeg"/>
  <Override PartName="/ppt/media/image25.jpeg" ContentType="image/jpe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7.png" ContentType="image/png"/>
  <Override PartName="/ppt/media/image22.jpeg" ContentType="image/jpeg"/>
  <Override PartName="/ppt/media/image5.png" ContentType="image/png"/>
  <Override PartName="/ppt/media/image1.png" ContentType="image/png"/>
  <Override PartName="/ppt/media/image2.png" ContentType="image/png"/>
  <Override PartName="/ppt/media/image19.jpeg" ContentType="image/jpeg"/>
  <Override PartName="/ppt/media/image20.jpeg" ContentType="image/jpeg"/>
  <Override PartName="/ppt/media/image3.png" ContentType="image/png"/>
  <Override PartName="/ppt/media/image4.png" ContentType="image/png"/>
  <Override PartName="/ppt/media/image13.jpeg" ContentType="image/jpeg"/>
  <Override PartName="/ppt/media/image11.png" ContentType="image/png"/>
  <Override PartName="/ppt/media/image28.png" ContentType="image/png"/>
  <Override PartName="/ppt/media/image18.jpeg" ContentType="image/jpeg"/>
  <Override PartName="/ppt/media/image12.png" ContentType="image/png"/>
  <Override PartName="/ppt/media/image6.png" ContentType="image/png"/>
  <Override PartName="/ppt/media/image14.jpeg" ContentType="image/jpeg"/>
  <Override PartName="/ppt/media/image15.jpeg" ContentType="image/jpeg"/>
  <Override PartName="/ppt/media/image16.png" ContentType="image/png"/>
  <Override PartName="/ppt/media/image21.jpeg" ContentType="image/jpeg"/>
  <Override PartName="/ppt/media/image17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F0AEB22-E85E-48C4-8B60-68F2FD850077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from Marques group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503280" y="174240"/>
            <a:ext cx="9068040" cy="18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enhancer-associated intergenic long noncoding RNAs contribute to nuclear architecture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503280" y="1905480"/>
            <a:ext cx="9068040" cy="424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3"/>
          <p:cNvSpPr/>
          <p:nvPr/>
        </p:nvSpPr>
        <p:spPr>
          <a:xfrm>
            <a:off x="5543280" y="4787280"/>
            <a:ext cx="4461840" cy="13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Cyril Matthey-Doret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Supervised by : Jennifer Yihong Tan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Directed by : Ana Claudia Marques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Hi-C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503280" y="1767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82440" y="7248240"/>
            <a:ext cx="9849600" cy="3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7369920" y="4247640"/>
            <a:ext cx="2490120" cy="2516400"/>
          </a:xfrm>
          <a:prstGeom prst="rect">
            <a:avLst/>
          </a:prstGeom>
          <a:ln>
            <a:noFill/>
          </a:ln>
        </p:spPr>
      </p:pic>
      <p:sp>
        <p:nvSpPr>
          <p:cNvPr id="109" name="CustomShape 4"/>
          <p:cNvSpPr/>
          <p:nvPr/>
        </p:nvSpPr>
        <p:spPr>
          <a:xfrm>
            <a:off x="7092000" y="4356000"/>
            <a:ext cx="214200" cy="13662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5"/>
          <p:cNvSpPr/>
          <p:nvPr/>
        </p:nvSpPr>
        <p:spPr>
          <a:xfrm>
            <a:off x="7092000" y="5616000"/>
            <a:ext cx="214200" cy="2142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6"/>
          <p:cNvSpPr/>
          <p:nvPr/>
        </p:nvSpPr>
        <p:spPr>
          <a:xfrm>
            <a:off x="7092360" y="4248360"/>
            <a:ext cx="214200" cy="2142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7"/>
          <p:cNvSpPr/>
          <p:nvPr/>
        </p:nvSpPr>
        <p:spPr>
          <a:xfrm>
            <a:off x="7092360" y="5904000"/>
            <a:ext cx="214200" cy="6822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8"/>
          <p:cNvSpPr/>
          <p:nvPr/>
        </p:nvSpPr>
        <p:spPr>
          <a:xfrm>
            <a:off x="7092360" y="6480000"/>
            <a:ext cx="214200" cy="2142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9"/>
          <p:cNvSpPr/>
          <p:nvPr/>
        </p:nvSpPr>
        <p:spPr>
          <a:xfrm>
            <a:off x="7092720" y="5796360"/>
            <a:ext cx="214200" cy="2142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10"/>
          <p:cNvSpPr/>
          <p:nvPr/>
        </p:nvSpPr>
        <p:spPr>
          <a:xfrm>
            <a:off x="7090200" y="4428000"/>
            <a:ext cx="213840" cy="70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11"/>
          <p:cNvSpPr/>
          <p:nvPr/>
        </p:nvSpPr>
        <p:spPr>
          <a:xfrm>
            <a:off x="7090200" y="4644000"/>
            <a:ext cx="213840" cy="214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2"/>
          <p:cNvSpPr/>
          <p:nvPr/>
        </p:nvSpPr>
        <p:spPr>
          <a:xfrm>
            <a:off x="7090200" y="5040000"/>
            <a:ext cx="213840" cy="106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3"/>
          <p:cNvSpPr/>
          <p:nvPr/>
        </p:nvSpPr>
        <p:spPr>
          <a:xfrm>
            <a:off x="7090200" y="5220000"/>
            <a:ext cx="213840" cy="70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4"/>
          <p:cNvSpPr/>
          <p:nvPr/>
        </p:nvSpPr>
        <p:spPr>
          <a:xfrm>
            <a:off x="7090200" y="5472000"/>
            <a:ext cx="213840" cy="70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5"/>
          <p:cNvSpPr/>
          <p:nvPr/>
        </p:nvSpPr>
        <p:spPr>
          <a:xfrm>
            <a:off x="7093080" y="6156000"/>
            <a:ext cx="213840" cy="214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16"/>
          <p:cNvSpPr/>
          <p:nvPr/>
        </p:nvSpPr>
        <p:spPr>
          <a:xfrm>
            <a:off x="7093080" y="5904000"/>
            <a:ext cx="213840" cy="70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7"/>
          <p:cNvSpPr/>
          <p:nvPr/>
        </p:nvSpPr>
        <p:spPr>
          <a:xfrm rot="16200000">
            <a:off x="8099640" y="3384000"/>
            <a:ext cx="214200" cy="13662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18"/>
          <p:cNvSpPr/>
          <p:nvPr/>
        </p:nvSpPr>
        <p:spPr>
          <a:xfrm rot="16200000">
            <a:off x="8783640" y="3960000"/>
            <a:ext cx="214200" cy="2142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19"/>
          <p:cNvSpPr/>
          <p:nvPr/>
        </p:nvSpPr>
        <p:spPr>
          <a:xfrm rot="16200000">
            <a:off x="7416000" y="3959640"/>
            <a:ext cx="214200" cy="2142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0"/>
          <p:cNvSpPr/>
          <p:nvPr/>
        </p:nvSpPr>
        <p:spPr>
          <a:xfrm rot="16200000">
            <a:off x="9305640" y="3725640"/>
            <a:ext cx="214200" cy="6822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1"/>
          <p:cNvSpPr/>
          <p:nvPr/>
        </p:nvSpPr>
        <p:spPr>
          <a:xfrm rot="16200000">
            <a:off x="9647640" y="3959640"/>
            <a:ext cx="214200" cy="2142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2"/>
          <p:cNvSpPr/>
          <p:nvPr/>
        </p:nvSpPr>
        <p:spPr>
          <a:xfrm rot="16200000">
            <a:off x="8964000" y="3959280"/>
            <a:ext cx="214200" cy="2142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3"/>
          <p:cNvSpPr/>
          <p:nvPr/>
        </p:nvSpPr>
        <p:spPr>
          <a:xfrm rot="16200000">
            <a:off x="7523640" y="4033800"/>
            <a:ext cx="213840" cy="70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4"/>
          <p:cNvSpPr/>
          <p:nvPr/>
        </p:nvSpPr>
        <p:spPr>
          <a:xfrm rot="16200000">
            <a:off x="7811640" y="3961800"/>
            <a:ext cx="213840" cy="214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5"/>
          <p:cNvSpPr/>
          <p:nvPr/>
        </p:nvSpPr>
        <p:spPr>
          <a:xfrm rot="16200000">
            <a:off x="8153640" y="4015800"/>
            <a:ext cx="213840" cy="106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6"/>
          <p:cNvSpPr/>
          <p:nvPr/>
        </p:nvSpPr>
        <p:spPr>
          <a:xfrm rot="16200000">
            <a:off x="8315640" y="4033800"/>
            <a:ext cx="213840" cy="70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7"/>
          <p:cNvSpPr/>
          <p:nvPr/>
        </p:nvSpPr>
        <p:spPr>
          <a:xfrm rot="16200000">
            <a:off x="8567640" y="4033800"/>
            <a:ext cx="213840" cy="70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8"/>
          <p:cNvSpPr/>
          <p:nvPr/>
        </p:nvSpPr>
        <p:spPr>
          <a:xfrm rot="16200000">
            <a:off x="9323640" y="3958920"/>
            <a:ext cx="213840" cy="214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29"/>
          <p:cNvSpPr/>
          <p:nvPr/>
        </p:nvSpPr>
        <p:spPr>
          <a:xfrm rot="16200000">
            <a:off x="8999640" y="4030920"/>
            <a:ext cx="213840" cy="70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30"/>
          <p:cNvSpPr/>
          <p:nvPr/>
        </p:nvSpPr>
        <p:spPr>
          <a:xfrm>
            <a:off x="7369920" y="4247640"/>
            <a:ext cx="219240" cy="21924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31"/>
          <p:cNvSpPr/>
          <p:nvPr/>
        </p:nvSpPr>
        <p:spPr>
          <a:xfrm>
            <a:off x="7587000" y="4464720"/>
            <a:ext cx="247680" cy="24768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32"/>
          <p:cNvSpPr/>
          <p:nvPr/>
        </p:nvSpPr>
        <p:spPr>
          <a:xfrm>
            <a:off x="7782840" y="4660560"/>
            <a:ext cx="349920" cy="34992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3"/>
          <p:cNvSpPr/>
          <p:nvPr/>
        </p:nvSpPr>
        <p:spPr>
          <a:xfrm>
            <a:off x="9479160" y="6375240"/>
            <a:ext cx="187200" cy="18324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4"/>
          <p:cNvSpPr/>
          <p:nvPr/>
        </p:nvSpPr>
        <p:spPr>
          <a:xfrm>
            <a:off x="9388440" y="6278040"/>
            <a:ext cx="162360" cy="18036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TextShape 35"/>
          <p:cNvSpPr txBox="1"/>
          <p:nvPr/>
        </p:nvSpPr>
        <p:spPr>
          <a:xfrm>
            <a:off x="2926080" y="5414400"/>
            <a:ext cx="3931920" cy="43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6"/>
          <p:cNvSpPr/>
          <p:nvPr/>
        </p:nvSpPr>
        <p:spPr>
          <a:xfrm>
            <a:off x="3931920" y="5212080"/>
            <a:ext cx="862920" cy="86292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 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503280" y="1767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elincRNAs enriched in TAD regulatory regions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82440" y="7248240"/>
            <a:ext cx="9849600" cy="3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TADs structures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503280" y="1767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TADs and loops show distinct patterns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29520" y="2375280"/>
            <a:ext cx="10077120" cy="460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503280" y="1767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Maintaining the structure of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rcRect l="0" t="60262" r="57643" b="0"/>
          <a:stretch/>
        </p:blipFill>
        <p:spPr>
          <a:xfrm>
            <a:off x="2534040" y="3931920"/>
            <a:ext cx="7436880" cy="3188880"/>
          </a:xfrm>
          <a:prstGeom prst="rect">
            <a:avLst/>
          </a:prstGeom>
          <a:ln>
            <a:noFill/>
          </a:ln>
        </p:spPr>
      </p:pic>
      <p:sp>
        <p:nvSpPr>
          <p:cNvPr id="151" name="CustomShape 3"/>
          <p:cNvSpPr/>
          <p:nvPr/>
        </p:nvSpPr>
        <p:spPr>
          <a:xfrm>
            <a:off x="7842600" y="6635880"/>
            <a:ext cx="437760" cy="2836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4"/>
          <p:cNvSpPr/>
          <p:nvPr/>
        </p:nvSpPr>
        <p:spPr>
          <a:xfrm>
            <a:off x="5817600" y="6636600"/>
            <a:ext cx="438120" cy="2833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5"/>
          <p:cNvSpPr/>
          <p:nvPr/>
        </p:nvSpPr>
        <p:spPr>
          <a:xfrm>
            <a:off x="5007960" y="6636960"/>
            <a:ext cx="437760" cy="2833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6"/>
          <p:cNvSpPr/>
          <p:nvPr/>
        </p:nvSpPr>
        <p:spPr>
          <a:xfrm>
            <a:off x="2699280" y="6636960"/>
            <a:ext cx="437760" cy="2833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7"/>
          <p:cNvSpPr/>
          <p:nvPr/>
        </p:nvSpPr>
        <p:spPr>
          <a:xfrm>
            <a:off x="2739960" y="6400800"/>
            <a:ext cx="397080" cy="6170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8"/>
          <p:cNvSpPr/>
          <p:nvPr/>
        </p:nvSpPr>
        <p:spPr>
          <a:xfrm>
            <a:off x="5048280" y="6401160"/>
            <a:ext cx="397440" cy="6170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9"/>
          <p:cNvSpPr/>
          <p:nvPr/>
        </p:nvSpPr>
        <p:spPr>
          <a:xfrm>
            <a:off x="5858280" y="6401160"/>
            <a:ext cx="397440" cy="6170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10"/>
          <p:cNvSpPr/>
          <p:nvPr/>
        </p:nvSpPr>
        <p:spPr>
          <a:xfrm>
            <a:off x="7842600" y="6401160"/>
            <a:ext cx="397440" cy="6170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11"/>
          <p:cNvSpPr/>
          <p:nvPr/>
        </p:nvSpPr>
        <p:spPr>
          <a:xfrm>
            <a:off x="663120" y="6481080"/>
            <a:ext cx="353160" cy="5486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12"/>
          <p:cNvSpPr/>
          <p:nvPr/>
        </p:nvSpPr>
        <p:spPr>
          <a:xfrm>
            <a:off x="663120" y="5610960"/>
            <a:ext cx="389160" cy="252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TextShape 13"/>
          <p:cNvSpPr txBox="1"/>
          <p:nvPr/>
        </p:nvSpPr>
        <p:spPr>
          <a:xfrm>
            <a:off x="1188720" y="6583680"/>
            <a:ext cx="118872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Cohesin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14"/>
          <p:cNvSpPr txBox="1"/>
          <p:nvPr/>
        </p:nvSpPr>
        <p:spPr>
          <a:xfrm>
            <a:off x="1280160" y="5577840"/>
            <a:ext cx="118872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CTCF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rcRect l="0" t="0" r="0" b="3206"/>
          <a:stretch/>
        </p:blipFill>
        <p:spPr>
          <a:xfrm>
            <a:off x="6858000" y="3286440"/>
            <a:ext cx="3236040" cy="4247280"/>
          </a:xfrm>
          <a:prstGeom prst="rect">
            <a:avLst/>
          </a:prstGeom>
          <a:ln>
            <a:noFill/>
          </a:ln>
        </p:spPr>
      </p:pic>
      <p:sp>
        <p:nvSpPr>
          <p:cNvPr id="165" name="CustomShape 2"/>
          <p:cNvSpPr/>
          <p:nvPr/>
        </p:nvSpPr>
        <p:spPr>
          <a:xfrm>
            <a:off x="1152000" y="5868000"/>
            <a:ext cx="3813480" cy="599760"/>
          </a:xfrm>
          <a:prstGeom prst="rect">
            <a:avLst/>
          </a:prstGeom>
          <a:solidFill>
            <a:srgbClr val="99ff99">
              <a:alpha val="5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 : p-value adjusted for multiple testing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503280" y="1767960"/>
            <a:ext cx="635472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 defined based on amount of DNA-DNA contact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elincRNAs and otherlincRNAs enriched at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not significantly enriched compared to other lincRNAs.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503280" y="1767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5000" cy="391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503280" y="1767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5000" cy="3910680"/>
          </a:xfrm>
          <a:prstGeom prst="rect">
            <a:avLst/>
          </a:prstGeom>
          <a:ln>
            <a:noFill/>
          </a:ln>
        </p:spPr>
      </p:pic>
      <p:sp>
        <p:nvSpPr>
          <p:cNvPr id="173" name="CustomShape 3"/>
          <p:cNvSpPr/>
          <p:nvPr/>
        </p:nvSpPr>
        <p:spPr>
          <a:xfrm>
            <a:off x="5975280" y="6011280"/>
            <a:ext cx="428760" cy="1004760"/>
          </a:xfrm>
          <a:prstGeom prst="ellipse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Line 4"/>
          <p:cNvSpPr/>
          <p:nvPr/>
        </p:nvSpPr>
        <p:spPr>
          <a:xfrm flipH="1" flipV="1">
            <a:off x="3959280" y="5543280"/>
            <a:ext cx="2016000" cy="936000"/>
          </a:xfrm>
          <a:prstGeom prst="line">
            <a:avLst/>
          </a:prstGeom>
          <a:ln w="29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5"/>
          <p:cNvSpPr/>
          <p:nvPr/>
        </p:nvSpPr>
        <p:spPr>
          <a:xfrm>
            <a:off x="395280" y="5039280"/>
            <a:ext cx="5468760" cy="56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Strong depletion at the center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0.37 fold, q=0.055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" descr=""/>
          <p:cNvPicPr/>
          <p:nvPr/>
        </p:nvPicPr>
        <p:blipFill>
          <a:blip r:embed="rId1"/>
          <a:srcRect l="50514" t="4289" r="5562" b="0"/>
          <a:stretch/>
        </p:blipFill>
        <p:spPr>
          <a:xfrm>
            <a:off x="4754880" y="2194560"/>
            <a:ext cx="5300640" cy="531720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Loop anchors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503280" y="1767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Frequent promoter-enhancer interactions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9150120" y="6969960"/>
            <a:ext cx="400680" cy="2613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4"/>
          <p:cNvSpPr/>
          <p:nvPr/>
        </p:nvSpPr>
        <p:spPr>
          <a:xfrm>
            <a:off x="5039280" y="6970680"/>
            <a:ext cx="400680" cy="2613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5"/>
          <p:cNvSpPr/>
          <p:nvPr/>
        </p:nvSpPr>
        <p:spPr>
          <a:xfrm>
            <a:off x="5076360" y="6753600"/>
            <a:ext cx="363600" cy="5688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6"/>
          <p:cNvSpPr/>
          <p:nvPr/>
        </p:nvSpPr>
        <p:spPr>
          <a:xfrm>
            <a:off x="9150120" y="6753600"/>
            <a:ext cx="363960" cy="5688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7"/>
          <p:cNvSpPr/>
          <p:nvPr/>
        </p:nvSpPr>
        <p:spPr>
          <a:xfrm>
            <a:off x="1743120" y="6481080"/>
            <a:ext cx="353160" cy="5486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8"/>
          <p:cNvSpPr/>
          <p:nvPr/>
        </p:nvSpPr>
        <p:spPr>
          <a:xfrm>
            <a:off x="1743120" y="5610960"/>
            <a:ext cx="389160" cy="252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TextShape 9"/>
          <p:cNvSpPr txBox="1"/>
          <p:nvPr/>
        </p:nvSpPr>
        <p:spPr>
          <a:xfrm>
            <a:off x="2268720" y="6583680"/>
            <a:ext cx="118872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Cohesin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TextShape 10"/>
          <p:cNvSpPr txBox="1"/>
          <p:nvPr/>
        </p:nvSpPr>
        <p:spPr>
          <a:xfrm>
            <a:off x="2360160" y="5577840"/>
            <a:ext cx="118872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CTCF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11"/>
          <p:cNvSpPr/>
          <p:nvPr/>
        </p:nvSpPr>
        <p:spPr>
          <a:xfrm>
            <a:off x="8138160" y="1920240"/>
            <a:ext cx="1942560" cy="1463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6742800" y="2951280"/>
            <a:ext cx="2829240" cy="438084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503280" y="2307960"/>
            <a:ext cx="635472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Promoter regions of elincRNAs are strongly enriched at loop anchors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Consistent with their putative regulatory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enriched in architectural proteins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03280" y="1839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in CTCF and cohesin (RAD21 + SMC3) binding sites.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rcRect l="0" t="0" r="0" b="3137"/>
          <a:stretch/>
        </p:blipFill>
        <p:spPr>
          <a:xfrm>
            <a:off x="1960200" y="3093840"/>
            <a:ext cx="6063840" cy="446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503280" y="1767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noncoding 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Defined based on length : &gt;200bp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Largest class of noncoding transcript in the human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rcRect l="0" t="3080" r="65710" b="0"/>
          <a:stretch/>
        </p:blipFill>
        <p:spPr>
          <a:xfrm>
            <a:off x="1583280" y="3949560"/>
            <a:ext cx="3452760" cy="335448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rcRect l="61420" t="3080" r="1434" b="0"/>
          <a:stretch/>
        </p:blipFill>
        <p:spPr>
          <a:xfrm>
            <a:off x="4895640" y="3949560"/>
            <a:ext cx="3740400" cy="3354480"/>
          </a:xfrm>
          <a:prstGeom prst="rect">
            <a:avLst/>
          </a:prstGeom>
          <a:ln>
            <a:noFill/>
          </a:ln>
        </p:spPr>
      </p:pic>
      <p:sp>
        <p:nvSpPr>
          <p:cNvPr id="48" name="CustomShape 3"/>
          <p:cNvSpPr/>
          <p:nvPr/>
        </p:nvSpPr>
        <p:spPr>
          <a:xfrm>
            <a:off x="80280" y="7307280"/>
            <a:ext cx="1013976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Atianand MK, Fitzgerald KA,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Trends Mol Med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5577840" y="3630600"/>
            <a:ext cx="4462920" cy="3924720"/>
          </a:xfrm>
          <a:prstGeom prst="rect">
            <a:avLst/>
          </a:prstGeom>
          <a:ln>
            <a:noFill/>
          </a:ln>
        </p:spPr>
      </p:pic>
      <p:sp>
        <p:nvSpPr>
          <p:cNvPr id="195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503280" y="1767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proteins have different roles in TAD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5816160" y="3840480"/>
            <a:ext cx="4224600" cy="371520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7211160" y="4048200"/>
            <a:ext cx="2091960" cy="225648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5577840" y="3630960"/>
            <a:ext cx="4462920" cy="3924720"/>
          </a:xfrm>
          <a:prstGeom prst="rect">
            <a:avLst/>
          </a:prstGeom>
          <a:ln>
            <a:noFill/>
          </a:ln>
        </p:spPr>
      </p:pic>
      <p:sp>
        <p:nvSpPr>
          <p:cNvPr id="201" name="CustomShape 3"/>
          <p:cNvSpPr/>
          <p:nvPr/>
        </p:nvSpPr>
        <p:spPr>
          <a:xfrm>
            <a:off x="7051680" y="3850200"/>
            <a:ext cx="2209680" cy="238392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4"/>
          <p:cNvSpPr/>
          <p:nvPr/>
        </p:nvSpPr>
        <p:spPr>
          <a:xfrm>
            <a:off x="503280" y="1767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proteins have different roles in TAD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strongly enriched in cohesin-only peaks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5123520" y="3840480"/>
            <a:ext cx="4890960" cy="3715200"/>
          </a:xfrm>
          <a:prstGeom prst="rect">
            <a:avLst/>
          </a:prstGeom>
          <a:ln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503280" y="1767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promoter regions of elincRNAs show a very strong enrichment for cohesin-only peaks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not the case for CTCF peaks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roles in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503280" y="1767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new model for CTCF/cohesin loops in TADs was recently proposed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types of TAD loops: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07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loops are important for structural maintenance of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07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Cohesin-only loops are smaller promoter-enhancer loops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rcRect l="0" t="9978" r="0" b="0"/>
          <a:stretch/>
        </p:blipFill>
        <p:spPr>
          <a:xfrm>
            <a:off x="3770640" y="4635000"/>
            <a:ext cx="6233400" cy="2858400"/>
          </a:xfrm>
          <a:prstGeom prst="rect">
            <a:avLst/>
          </a:prstGeom>
          <a:ln>
            <a:noFill/>
          </a:ln>
        </p:spPr>
      </p:pic>
      <p:sp>
        <p:nvSpPr>
          <p:cNvPr id="209" name="CustomShape 3"/>
          <p:cNvSpPr/>
          <p:nvPr/>
        </p:nvSpPr>
        <p:spPr>
          <a:xfrm>
            <a:off x="360" y="7208640"/>
            <a:ext cx="100774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Ji X et al., 2016.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Cell Stem 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503280" y="1767960"/>
            <a:ext cx="9068760" cy="514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anchors, but not significantly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Likely not involved in the maintenance of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503280" y="2019960"/>
            <a:ext cx="9068760" cy="514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elincRNAs associated with higher chromosomal contact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Measuring intraTAD contacts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503280" y="2487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Summing all contacts happening inside every TAD.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Normalizing by TAD length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5486400" y="3886920"/>
            <a:ext cx="4569840" cy="360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" descr=""/>
          <p:cNvPicPr/>
          <p:nvPr/>
        </p:nvPicPr>
        <p:blipFill>
          <a:blip r:embed="rId1"/>
          <a:srcRect l="81444" t="0" r="15921" b="0"/>
          <a:stretch/>
        </p:blipFill>
        <p:spPr>
          <a:xfrm>
            <a:off x="9625320" y="2034000"/>
            <a:ext cx="187920" cy="553716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2"/>
          <a:srcRect l="0" t="0" r="72352" b="0"/>
          <a:stretch/>
        </p:blipFill>
        <p:spPr>
          <a:xfrm>
            <a:off x="7608960" y="2032920"/>
            <a:ext cx="2012400" cy="5537160"/>
          </a:xfrm>
          <a:prstGeom prst="rect">
            <a:avLst/>
          </a:prstGeom>
          <a:ln>
            <a:noFill/>
          </a:ln>
        </p:spPr>
      </p:pic>
      <p:sp>
        <p:nvSpPr>
          <p:cNvPr id="219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associated with higher contact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503280" y="1947960"/>
            <a:ext cx="717768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associated with TADs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with significantly higher contact than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503280" y="1767960"/>
            <a:ext cx="9068760" cy="514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anchors, but not significantly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Likely not involved in the maintenance of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associated with TADs presenting more compaction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promote these enhancer-promoter loops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274320" y="1463040"/>
            <a:ext cx="9509760" cy="356616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Outlook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503280" y="2014560"/>
            <a:ext cx="9068760" cy="30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Extending analysis to other cell-lines may reveal whether the role of elincRNAs in regulating chromatin architecture is cell-type specific.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Experimental validation by genetically manipulating elincRNAs transcription and testing effect on chromatin folding is required to confirm their roles.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503280" y="1767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intergenic noncoding 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not overlap protein coding genes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0" y="3744000"/>
            <a:ext cx="4748760" cy="302400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164520" y="4128840"/>
            <a:ext cx="4235400" cy="71244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4"/>
          <p:cNvSpPr/>
          <p:nvPr/>
        </p:nvSpPr>
        <p:spPr>
          <a:xfrm>
            <a:off x="6408720" y="7262280"/>
            <a:ext cx="1013976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Atianand MK, Fitzgerald KA,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Trends Mol Med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4870800" y="3735720"/>
            <a:ext cx="5133240" cy="2740320"/>
          </a:xfrm>
          <a:prstGeom prst="rect">
            <a:avLst/>
          </a:prstGeom>
          <a:ln>
            <a:noFill/>
          </a:ln>
        </p:spPr>
      </p:pic>
      <p:sp>
        <p:nvSpPr>
          <p:cNvPr id="55" name="CustomShape 5"/>
          <p:cNvSpPr/>
          <p:nvPr/>
        </p:nvSpPr>
        <p:spPr>
          <a:xfrm>
            <a:off x="8927280" y="5111280"/>
            <a:ext cx="1076760" cy="136476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6"/>
          <p:cNvSpPr/>
          <p:nvPr/>
        </p:nvSpPr>
        <p:spPr>
          <a:xfrm>
            <a:off x="80640" y="7199280"/>
            <a:ext cx="9923400" cy="2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Iyer MK et al., 2015.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 Genet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Acknowledgements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503280" y="20145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Jennifer Yihong Tan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 Claudia Marques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Maria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Melvin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5440" y="30240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Questions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Discussion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503280" y="1767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Ongoing debate : Transcript- or transcription-mediated functions of eRNAs in 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mechanisms of spatial regulation by elincRNAs are probably case specific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 is limited by the resolution of the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looking at intra-chromosomal contact. Interchromosomal and lamina contact might add interesting information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Supplementary slides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503280" y="1767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the insulator property of TAD boundaries : Low contacts across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Extending boundaries inwards only (technical limitation)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 extending when the contacts reach a threshold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rcRect l="0" t="245" r="0" b="196"/>
          <a:stretch/>
        </p:blipFill>
        <p:spPr>
          <a:xfrm>
            <a:off x="5439960" y="3789000"/>
            <a:ext cx="4133160" cy="3617280"/>
          </a:xfrm>
          <a:prstGeom prst="rect">
            <a:avLst/>
          </a:prstGeom>
          <a:ln>
            <a:noFill/>
          </a:ln>
        </p:spPr>
      </p:pic>
      <p:sp>
        <p:nvSpPr>
          <p:cNvPr id="235" name="CustomShape 3"/>
          <p:cNvSpPr/>
          <p:nvPr/>
        </p:nvSpPr>
        <p:spPr>
          <a:xfrm rot="18900000">
            <a:off x="5897160" y="6551640"/>
            <a:ext cx="423000" cy="431640"/>
          </a:xfrm>
          <a:prstGeom prst="rect">
            <a:avLst/>
          </a:prstGeom>
          <a:solidFill>
            <a:srgbClr val="0066cc">
              <a:alpha val="71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4"/>
          <p:cNvSpPr/>
          <p:nvPr/>
        </p:nvSpPr>
        <p:spPr>
          <a:xfrm rot="18900000">
            <a:off x="6627240" y="6551640"/>
            <a:ext cx="422640" cy="431640"/>
          </a:xfrm>
          <a:prstGeom prst="rect">
            <a:avLst/>
          </a:prstGeom>
          <a:solidFill>
            <a:srgbClr val="ffcc00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5"/>
          <p:cNvSpPr/>
          <p:nvPr/>
        </p:nvSpPr>
        <p:spPr>
          <a:xfrm rot="18900000">
            <a:off x="7265880" y="6551640"/>
            <a:ext cx="422640" cy="431640"/>
          </a:xfrm>
          <a:prstGeom prst="rect">
            <a:avLst/>
          </a:prstGeom>
          <a:solidFill>
            <a:srgbClr val="66ff66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6"/>
          <p:cNvSpPr/>
          <p:nvPr/>
        </p:nvSpPr>
        <p:spPr>
          <a:xfrm>
            <a:off x="5040000" y="4151520"/>
            <a:ext cx="1195200" cy="1653480"/>
          </a:xfrm>
          <a:custGeom>
            <a:avLst/>
            <a:gdLst/>
            <a:ahLst/>
            <a:rect l="l" t="t" r="r" b="b"/>
            <a:pathLst>
              <a:path w="3939" h="5447">
                <a:moveTo>
                  <a:pt x="3791" y="5243"/>
                </a:moveTo>
                <a:cubicBezTo>
                  <a:pt x="3424" y="5384"/>
                  <a:pt x="3051" y="5446"/>
                  <a:pt x="2690" y="5437"/>
                </a:cubicBezTo>
                <a:cubicBezTo>
                  <a:pt x="2328" y="5428"/>
                  <a:pt x="1978" y="5348"/>
                  <a:pt x="1656" y="5205"/>
                </a:cubicBezTo>
                <a:cubicBezTo>
                  <a:pt x="1335" y="5061"/>
                  <a:pt x="1042" y="4854"/>
                  <a:pt x="793" y="4590"/>
                </a:cubicBezTo>
                <a:cubicBezTo>
                  <a:pt x="546" y="4327"/>
                  <a:pt x="343" y="4009"/>
                  <a:pt x="203" y="3641"/>
                </a:cubicBezTo>
                <a:cubicBezTo>
                  <a:pt x="62" y="3274"/>
                  <a:pt x="0" y="2901"/>
                  <a:pt x="9" y="2540"/>
                </a:cubicBezTo>
                <a:cubicBezTo>
                  <a:pt x="18" y="2178"/>
                  <a:pt x="98" y="1828"/>
                  <a:pt x="241" y="1506"/>
                </a:cubicBezTo>
                <a:cubicBezTo>
                  <a:pt x="385" y="1185"/>
                  <a:pt x="592" y="891"/>
                  <a:pt x="856" y="643"/>
                </a:cubicBezTo>
                <a:cubicBezTo>
                  <a:pt x="1119" y="396"/>
                  <a:pt x="1437" y="193"/>
                  <a:pt x="1805" y="53"/>
                </a:cubicBezTo>
                <a:cubicBezTo>
                  <a:pt x="1855" y="34"/>
                  <a:pt x="1904" y="16"/>
                  <a:pt x="1954" y="0"/>
                </a:cubicBezTo>
                <a:lnTo>
                  <a:pt x="2014" y="157"/>
                </a:lnTo>
                <a:cubicBezTo>
                  <a:pt x="1965" y="173"/>
                  <a:pt x="1915" y="191"/>
                  <a:pt x="1865" y="210"/>
                </a:cubicBezTo>
                <a:cubicBezTo>
                  <a:pt x="1519" y="342"/>
                  <a:pt x="1218" y="533"/>
                  <a:pt x="971" y="766"/>
                </a:cubicBezTo>
                <a:cubicBezTo>
                  <a:pt x="724" y="998"/>
                  <a:pt x="529" y="1273"/>
                  <a:pt x="395" y="1575"/>
                </a:cubicBezTo>
                <a:cubicBezTo>
                  <a:pt x="260" y="1877"/>
                  <a:pt x="185" y="2205"/>
                  <a:pt x="177" y="2544"/>
                </a:cubicBezTo>
                <a:cubicBezTo>
                  <a:pt x="169" y="2884"/>
                  <a:pt x="227" y="3235"/>
                  <a:pt x="360" y="3581"/>
                </a:cubicBezTo>
                <a:cubicBezTo>
                  <a:pt x="492" y="3927"/>
                  <a:pt x="683" y="4227"/>
                  <a:pt x="916" y="4475"/>
                </a:cubicBezTo>
                <a:cubicBezTo>
                  <a:pt x="1148" y="4722"/>
                  <a:pt x="1423" y="4916"/>
                  <a:pt x="1725" y="5051"/>
                </a:cubicBezTo>
                <a:cubicBezTo>
                  <a:pt x="2027" y="5186"/>
                  <a:pt x="2355" y="5261"/>
                  <a:pt x="2694" y="5269"/>
                </a:cubicBezTo>
                <a:cubicBezTo>
                  <a:pt x="3034" y="5277"/>
                  <a:pt x="3385" y="5219"/>
                  <a:pt x="3731" y="5086"/>
                </a:cubicBezTo>
                <a:cubicBezTo>
                  <a:pt x="3781" y="5067"/>
                  <a:pt x="3830" y="5047"/>
                  <a:pt x="3877" y="5025"/>
                </a:cubicBezTo>
                <a:lnTo>
                  <a:pt x="3938" y="5183"/>
                </a:lnTo>
                <a:cubicBezTo>
                  <a:pt x="3890" y="5204"/>
                  <a:pt x="3841" y="5224"/>
                  <a:pt x="3791" y="5243"/>
                </a:cubicBezTo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7"/>
          <p:cNvSpPr/>
          <p:nvPr/>
        </p:nvSpPr>
        <p:spPr>
          <a:xfrm>
            <a:off x="6444720" y="3792960"/>
            <a:ext cx="590040" cy="748800"/>
          </a:xfrm>
          <a:custGeom>
            <a:avLst/>
            <a:gdLst/>
            <a:ahLst/>
            <a:rect l="l" t="t" r="r" b="b"/>
            <a:pathLst>
              <a:path w="1950" h="2472">
                <a:moveTo>
                  <a:pt x="499" y="19"/>
                </a:moveTo>
                <a:cubicBezTo>
                  <a:pt x="669" y="0"/>
                  <a:pt x="837" y="16"/>
                  <a:pt x="996" y="63"/>
                </a:cubicBezTo>
                <a:cubicBezTo>
                  <a:pt x="1155" y="110"/>
                  <a:pt x="1305" y="188"/>
                  <a:pt x="1438" y="295"/>
                </a:cubicBezTo>
                <a:cubicBezTo>
                  <a:pt x="1569" y="402"/>
                  <a:pt x="1683" y="537"/>
                  <a:pt x="1772" y="699"/>
                </a:cubicBezTo>
                <a:cubicBezTo>
                  <a:pt x="1860" y="861"/>
                  <a:pt x="1912" y="1031"/>
                  <a:pt x="1930" y="1199"/>
                </a:cubicBezTo>
                <a:cubicBezTo>
                  <a:pt x="1949" y="1368"/>
                  <a:pt x="1933" y="1537"/>
                  <a:pt x="1886" y="1696"/>
                </a:cubicBezTo>
                <a:cubicBezTo>
                  <a:pt x="1839" y="1855"/>
                  <a:pt x="1761" y="2005"/>
                  <a:pt x="1654" y="2137"/>
                </a:cubicBezTo>
                <a:cubicBezTo>
                  <a:pt x="1547" y="2269"/>
                  <a:pt x="1412" y="2383"/>
                  <a:pt x="1250" y="2471"/>
                </a:cubicBezTo>
                <a:lnTo>
                  <a:pt x="1148" y="2285"/>
                </a:lnTo>
                <a:cubicBezTo>
                  <a:pt x="1285" y="2210"/>
                  <a:pt x="1399" y="2114"/>
                  <a:pt x="1489" y="2003"/>
                </a:cubicBezTo>
                <a:cubicBezTo>
                  <a:pt x="1579" y="1893"/>
                  <a:pt x="1644" y="1768"/>
                  <a:pt x="1683" y="1636"/>
                </a:cubicBezTo>
                <a:cubicBezTo>
                  <a:pt x="1722" y="1503"/>
                  <a:pt x="1735" y="1363"/>
                  <a:pt x="1719" y="1222"/>
                </a:cubicBezTo>
                <a:cubicBezTo>
                  <a:pt x="1704" y="1080"/>
                  <a:pt x="1660" y="937"/>
                  <a:pt x="1585" y="801"/>
                </a:cubicBezTo>
                <a:cubicBezTo>
                  <a:pt x="1511" y="664"/>
                  <a:pt x="1415" y="550"/>
                  <a:pt x="1304" y="460"/>
                </a:cubicBezTo>
                <a:cubicBezTo>
                  <a:pt x="1194" y="370"/>
                  <a:pt x="1069" y="305"/>
                  <a:pt x="936" y="266"/>
                </a:cubicBezTo>
                <a:cubicBezTo>
                  <a:pt x="804" y="227"/>
                  <a:pt x="664" y="214"/>
                  <a:pt x="523" y="230"/>
                </a:cubicBezTo>
                <a:cubicBezTo>
                  <a:pt x="381" y="245"/>
                  <a:pt x="238" y="289"/>
                  <a:pt x="101" y="364"/>
                </a:cubicBezTo>
                <a:lnTo>
                  <a:pt x="0" y="178"/>
                </a:lnTo>
                <a:cubicBezTo>
                  <a:pt x="162" y="89"/>
                  <a:pt x="331" y="37"/>
                  <a:pt x="499" y="19"/>
                </a:cubicBezTo>
              </a:path>
            </a:pathLst>
          </a:cu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8"/>
          <p:cNvSpPr/>
          <p:nvPr/>
        </p:nvSpPr>
        <p:spPr>
          <a:xfrm>
            <a:off x="6576480" y="5005800"/>
            <a:ext cx="513360" cy="779400"/>
          </a:xfrm>
          <a:custGeom>
            <a:avLst/>
            <a:gdLst/>
            <a:ahLst/>
            <a:rect l="l" t="t" r="r" b="b"/>
            <a:pathLst>
              <a:path w="1697" h="2572">
                <a:moveTo>
                  <a:pt x="1216" y="244"/>
                </a:moveTo>
                <a:cubicBezTo>
                  <a:pt x="1349" y="351"/>
                  <a:pt x="1456" y="482"/>
                  <a:pt x="1534" y="628"/>
                </a:cubicBezTo>
                <a:cubicBezTo>
                  <a:pt x="1613" y="774"/>
                  <a:pt x="1663" y="936"/>
                  <a:pt x="1679" y="1105"/>
                </a:cubicBezTo>
                <a:cubicBezTo>
                  <a:pt x="1696" y="1274"/>
                  <a:pt x="1680" y="1450"/>
                  <a:pt x="1627" y="1627"/>
                </a:cubicBezTo>
                <a:cubicBezTo>
                  <a:pt x="1574" y="1804"/>
                  <a:pt x="1490" y="1960"/>
                  <a:pt x="1383" y="2091"/>
                </a:cubicBezTo>
                <a:cubicBezTo>
                  <a:pt x="1276" y="2223"/>
                  <a:pt x="1145" y="2331"/>
                  <a:pt x="999" y="2409"/>
                </a:cubicBezTo>
                <a:cubicBezTo>
                  <a:pt x="853" y="2488"/>
                  <a:pt x="691" y="2538"/>
                  <a:pt x="522" y="2554"/>
                </a:cubicBezTo>
                <a:cubicBezTo>
                  <a:pt x="353" y="2571"/>
                  <a:pt x="177" y="2555"/>
                  <a:pt x="0" y="2502"/>
                </a:cubicBezTo>
                <a:lnTo>
                  <a:pt x="61" y="2299"/>
                </a:lnTo>
                <a:cubicBezTo>
                  <a:pt x="210" y="2343"/>
                  <a:pt x="359" y="2357"/>
                  <a:pt x="501" y="2343"/>
                </a:cubicBezTo>
                <a:cubicBezTo>
                  <a:pt x="642" y="2329"/>
                  <a:pt x="777" y="2288"/>
                  <a:pt x="899" y="2223"/>
                </a:cubicBezTo>
                <a:cubicBezTo>
                  <a:pt x="1020" y="2157"/>
                  <a:pt x="1129" y="2068"/>
                  <a:pt x="1219" y="1957"/>
                </a:cubicBezTo>
                <a:cubicBezTo>
                  <a:pt x="1309" y="1847"/>
                  <a:pt x="1379" y="1715"/>
                  <a:pt x="1424" y="1566"/>
                </a:cubicBezTo>
                <a:cubicBezTo>
                  <a:pt x="1469" y="1417"/>
                  <a:pt x="1482" y="1268"/>
                  <a:pt x="1468" y="1126"/>
                </a:cubicBezTo>
                <a:cubicBezTo>
                  <a:pt x="1455" y="985"/>
                  <a:pt x="1413" y="850"/>
                  <a:pt x="1348" y="728"/>
                </a:cubicBezTo>
                <a:cubicBezTo>
                  <a:pt x="1282" y="607"/>
                  <a:pt x="1193" y="498"/>
                  <a:pt x="1083" y="409"/>
                </a:cubicBezTo>
                <a:cubicBezTo>
                  <a:pt x="972" y="319"/>
                  <a:pt x="840" y="248"/>
                  <a:pt x="691" y="203"/>
                </a:cubicBezTo>
                <a:lnTo>
                  <a:pt x="752" y="0"/>
                </a:lnTo>
                <a:cubicBezTo>
                  <a:pt x="929" y="53"/>
                  <a:pt x="1085" y="137"/>
                  <a:pt x="1216" y="244"/>
                </a:cubicBezTo>
              </a:path>
            </a:pathLst>
          </a:custGeom>
          <a:solidFill>
            <a:srgbClr val="00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" descr=""/>
          <p:cNvPicPr/>
          <p:nvPr/>
        </p:nvPicPr>
        <p:blipFill>
          <a:blip r:embed="rId2"/>
          <a:srcRect l="70897" t="7702" r="14046" b="82307"/>
          <a:stretch/>
        </p:blipFill>
        <p:spPr>
          <a:xfrm rot="10800000">
            <a:off x="12007440" y="9905760"/>
            <a:ext cx="909360" cy="39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" descr=""/>
          <p:cNvPicPr/>
          <p:nvPr/>
        </p:nvPicPr>
        <p:blipFill>
          <a:blip r:embed="rId1"/>
          <a:srcRect l="55065" t="0" r="0" b="0"/>
          <a:stretch/>
        </p:blipFill>
        <p:spPr>
          <a:xfrm>
            <a:off x="6767280" y="2887200"/>
            <a:ext cx="3221280" cy="4670640"/>
          </a:xfrm>
          <a:prstGeom prst="rect">
            <a:avLst/>
          </a:prstGeom>
          <a:ln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503280" y="1767960"/>
            <a:ext cx="633420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 contacts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across 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every position « d » in the genome at a maximum range of « w ».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Diamond of width « w » slides along the diagonal.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 : arbitrary threshold set to 100kb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 : measure of insulation for every position along the diagonal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71280" y="6731280"/>
            <a:ext cx="6441480" cy="716760"/>
          </a:xfrm>
          <a:prstGeom prst="rect">
            <a:avLst/>
          </a:prstGeom>
          <a:ln>
            <a:noFill/>
          </a:ln>
        </p:spPr>
      </p:pic>
      <p:sp>
        <p:nvSpPr>
          <p:cNvPr id="246" name="CustomShape 3"/>
          <p:cNvSpPr/>
          <p:nvPr/>
        </p:nvSpPr>
        <p:spPr>
          <a:xfrm>
            <a:off x="6912000" y="3433320"/>
            <a:ext cx="30420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9720360" y="3433680"/>
            <a:ext cx="30420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503280" y="1767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every TAD, boundaries are extended inwards from the borders until the value of V</a:t>
            </a:r>
            <a:r>
              <a:rPr b="0" lang="en-US" sz="32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reaches a defined threshold.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1079280" y="4172400"/>
            <a:ext cx="6910200" cy="3346200"/>
          </a:xfrm>
          <a:prstGeom prst="rect">
            <a:avLst/>
          </a:prstGeom>
          <a:ln>
            <a:noFill/>
          </a:ln>
        </p:spPr>
      </p:pic>
      <p:sp>
        <p:nvSpPr>
          <p:cNvPr id="251" name="CustomShape 3"/>
          <p:cNvSpPr/>
          <p:nvPr/>
        </p:nvSpPr>
        <p:spPr>
          <a:xfrm>
            <a:off x="1987920" y="4412520"/>
            <a:ext cx="1035360" cy="2377080"/>
          </a:xfrm>
          <a:prstGeom prst="rect">
            <a:avLst/>
          </a:prstGeom>
          <a:solidFill>
            <a:srgbClr val="0084d1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4"/>
          <p:cNvSpPr/>
          <p:nvPr/>
        </p:nvSpPr>
        <p:spPr>
          <a:xfrm>
            <a:off x="6167520" y="4406040"/>
            <a:ext cx="1382400" cy="2394000"/>
          </a:xfrm>
          <a:prstGeom prst="rect">
            <a:avLst/>
          </a:prstGeom>
          <a:solidFill>
            <a:srgbClr val="00cc33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5"/>
          <p:cNvSpPr/>
          <p:nvPr/>
        </p:nvSpPr>
        <p:spPr>
          <a:xfrm>
            <a:off x="2658600" y="5967360"/>
            <a:ext cx="196560" cy="19548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4" name="" descr=""/>
          <p:cNvPicPr/>
          <p:nvPr/>
        </p:nvPicPr>
        <p:blipFill>
          <a:blip r:embed="rId2"/>
          <a:stretch/>
        </p:blipFill>
        <p:spPr>
          <a:xfrm>
            <a:off x="770400" y="3615840"/>
            <a:ext cx="7950960" cy="696240"/>
          </a:xfrm>
          <a:prstGeom prst="rect">
            <a:avLst/>
          </a:prstGeom>
          <a:ln>
            <a:noFill/>
          </a:ln>
        </p:spPr>
      </p:pic>
      <p:sp>
        <p:nvSpPr>
          <p:cNvPr id="255" name="CustomShape 6"/>
          <p:cNvSpPr/>
          <p:nvPr/>
        </p:nvSpPr>
        <p:spPr>
          <a:xfrm>
            <a:off x="6366600" y="4815720"/>
            <a:ext cx="196560" cy="19548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503280" y="1767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Few [?] lincRNAs are functionally annotated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Wide variety of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TextShape 3"/>
          <p:cNvSpPr txBox="1"/>
          <p:nvPr/>
        </p:nvSpPr>
        <p:spPr>
          <a:xfrm>
            <a:off x="48240" y="7132680"/>
            <a:ext cx="416124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Neguembor et al. Skeletal Muscle 2014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5960880" y="2286000"/>
            <a:ext cx="4067280" cy="521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CustomShape 2"/>
          <p:cNvSpPr/>
          <p:nvPr/>
        </p:nvSpPr>
        <p:spPr>
          <a:xfrm>
            <a:off x="503280" y="1767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 active enhancers are transcribed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produce lincRNAs: elincRNAs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5513400" y="3913560"/>
            <a:ext cx="4572000" cy="364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can regulate genome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2"/>
          <p:cNvSpPr/>
          <p:nvPr/>
        </p:nvSpPr>
        <p:spPr>
          <a:xfrm>
            <a:off x="503280" y="2811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associated with human traits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07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Regulate protein-coding genes in 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07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Associated with regions of higher chromosomal interactions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07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Involved in the regulation of nuclear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TextShape 3"/>
          <p:cNvSpPr txBox="1"/>
          <p:nvPr/>
        </p:nvSpPr>
        <p:spPr>
          <a:xfrm>
            <a:off x="7315200" y="6927120"/>
            <a:ext cx="265176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Tan et al, under revision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 aim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503280" y="2199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3"/>
          <p:cNvSpPr/>
          <p:nvPr/>
        </p:nvSpPr>
        <p:spPr>
          <a:xfrm>
            <a:off x="503280" y="2271960"/>
            <a:ext cx="9068760" cy="34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all lincRNAs arising from enhancers have a role in the regulation of intrachromosomal contacts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503280" y="1803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LCL-expressed lincRNAs whose promoter region overlaps enhancers but no promoters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72" name="Table 3"/>
          <p:cNvGraphicFramePr/>
          <p:nvPr/>
        </p:nvGraphicFramePr>
        <p:xfrm>
          <a:off x="947520" y="5389200"/>
          <a:ext cx="7772040" cy="1132560"/>
        </p:xfrm>
        <a:graphic>
          <a:graphicData uri="http://schemas.openxmlformats.org/drawingml/2006/table">
            <a:tbl>
              <a:tblPr/>
              <a:tblGrid>
                <a:gridCol w="1840320"/>
                <a:gridCol w="4381560"/>
                <a:gridCol w="1550520"/>
              </a:tblGrid>
              <a:tr h="34776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Class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Overlap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Number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94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elinc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Enhancers only, no promoters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906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other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Neither enhancers nor promoters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1756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73" name="CustomShape 4"/>
          <p:cNvSpPr/>
          <p:nvPr/>
        </p:nvSpPr>
        <p:spPr>
          <a:xfrm>
            <a:off x="503280" y="2811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LincRNAs: LCL-expressed (Tan et al, under revision)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5"/>
          <p:cNvSpPr/>
          <p:nvPr/>
        </p:nvSpPr>
        <p:spPr>
          <a:xfrm>
            <a:off x="503280" y="3963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Enhancers, promoters: active in LCL, ENCODE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503280" y="300600"/>
            <a:ext cx="906804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Hi-C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503280" y="1767960"/>
            <a:ext cx="9068760" cy="438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3"/>
          <p:cNvSpPr/>
          <p:nvPr/>
        </p:nvSpPr>
        <p:spPr>
          <a:xfrm>
            <a:off x="82440" y="7248240"/>
            <a:ext cx="9849600" cy="3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7369920" y="4247640"/>
            <a:ext cx="2490120" cy="2516400"/>
          </a:xfrm>
          <a:prstGeom prst="rect">
            <a:avLst/>
          </a:prstGeom>
          <a:ln>
            <a:noFill/>
          </a:ln>
        </p:spPr>
      </p:pic>
      <p:sp>
        <p:nvSpPr>
          <p:cNvPr id="79" name="CustomShape 4"/>
          <p:cNvSpPr/>
          <p:nvPr/>
        </p:nvSpPr>
        <p:spPr>
          <a:xfrm>
            <a:off x="7092000" y="4356000"/>
            <a:ext cx="214200" cy="13662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5"/>
          <p:cNvSpPr/>
          <p:nvPr/>
        </p:nvSpPr>
        <p:spPr>
          <a:xfrm>
            <a:off x="7092000" y="5616000"/>
            <a:ext cx="214200" cy="2142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6"/>
          <p:cNvSpPr/>
          <p:nvPr/>
        </p:nvSpPr>
        <p:spPr>
          <a:xfrm>
            <a:off x="7092360" y="4248360"/>
            <a:ext cx="214200" cy="2142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7"/>
          <p:cNvSpPr/>
          <p:nvPr/>
        </p:nvSpPr>
        <p:spPr>
          <a:xfrm>
            <a:off x="7092360" y="5904000"/>
            <a:ext cx="214200" cy="6822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8"/>
          <p:cNvSpPr/>
          <p:nvPr/>
        </p:nvSpPr>
        <p:spPr>
          <a:xfrm>
            <a:off x="7092360" y="6480000"/>
            <a:ext cx="214200" cy="2142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9"/>
          <p:cNvSpPr/>
          <p:nvPr/>
        </p:nvSpPr>
        <p:spPr>
          <a:xfrm>
            <a:off x="7092720" y="5796360"/>
            <a:ext cx="214200" cy="2142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10"/>
          <p:cNvSpPr/>
          <p:nvPr/>
        </p:nvSpPr>
        <p:spPr>
          <a:xfrm>
            <a:off x="7090200" y="4428000"/>
            <a:ext cx="213840" cy="70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11"/>
          <p:cNvSpPr/>
          <p:nvPr/>
        </p:nvSpPr>
        <p:spPr>
          <a:xfrm>
            <a:off x="7090200" y="4644000"/>
            <a:ext cx="213840" cy="214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12"/>
          <p:cNvSpPr/>
          <p:nvPr/>
        </p:nvSpPr>
        <p:spPr>
          <a:xfrm>
            <a:off x="7090200" y="5040000"/>
            <a:ext cx="213840" cy="106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13"/>
          <p:cNvSpPr/>
          <p:nvPr/>
        </p:nvSpPr>
        <p:spPr>
          <a:xfrm>
            <a:off x="7090200" y="5220000"/>
            <a:ext cx="213840" cy="70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14"/>
          <p:cNvSpPr/>
          <p:nvPr/>
        </p:nvSpPr>
        <p:spPr>
          <a:xfrm>
            <a:off x="7090200" y="5472000"/>
            <a:ext cx="213840" cy="70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15"/>
          <p:cNvSpPr/>
          <p:nvPr/>
        </p:nvSpPr>
        <p:spPr>
          <a:xfrm>
            <a:off x="7093080" y="6156000"/>
            <a:ext cx="213840" cy="214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16"/>
          <p:cNvSpPr/>
          <p:nvPr/>
        </p:nvSpPr>
        <p:spPr>
          <a:xfrm>
            <a:off x="7093080" y="5904000"/>
            <a:ext cx="213840" cy="70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17"/>
          <p:cNvSpPr/>
          <p:nvPr/>
        </p:nvSpPr>
        <p:spPr>
          <a:xfrm rot="16200000">
            <a:off x="8099640" y="3384000"/>
            <a:ext cx="214200" cy="13662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18"/>
          <p:cNvSpPr/>
          <p:nvPr/>
        </p:nvSpPr>
        <p:spPr>
          <a:xfrm rot="16200000">
            <a:off x="8783640" y="3960000"/>
            <a:ext cx="214200" cy="2142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19"/>
          <p:cNvSpPr/>
          <p:nvPr/>
        </p:nvSpPr>
        <p:spPr>
          <a:xfrm rot="16200000">
            <a:off x="7416000" y="3959640"/>
            <a:ext cx="214200" cy="2142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20"/>
          <p:cNvSpPr/>
          <p:nvPr/>
        </p:nvSpPr>
        <p:spPr>
          <a:xfrm rot="16200000">
            <a:off x="9305640" y="3725640"/>
            <a:ext cx="214200" cy="6822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1"/>
          <p:cNvSpPr/>
          <p:nvPr/>
        </p:nvSpPr>
        <p:spPr>
          <a:xfrm rot="16200000">
            <a:off x="9647640" y="3959640"/>
            <a:ext cx="214200" cy="2142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22"/>
          <p:cNvSpPr/>
          <p:nvPr/>
        </p:nvSpPr>
        <p:spPr>
          <a:xfrm rot="16200000">
            <a:off x="8964000" y="3959280"/>
            <a:ext cx="214200" cy="2142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23"/>
          <p:cNvSpPr/>
          <p:nvPr/>
        </p:nvSpPr>
        <p:spPr>
          <a:xfrm rot="16200000">
            <a:off x="7523640" y="4033800"/>
            <a:ext cx="213840" cy="70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4"/>
          <p:cNvSpPr/>
          <p:nvPr/>
        </p:nvSpPr>
        <p:spPr>
          <a:xfrm rot="16200000">
            <a:off x="7811640" y="3961800"/>
            <a:ext cx="213840" cy="214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5"/>
          <p:cNvSpPr/>
          <p:nvPr/>
        </p:nvSpPr>
        <p:spPr>
          <a:xfrm rot="16200000">
            <a:off x="8153640" y="4015800"/>
            <a:ext cx="213840" cy="106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26"/>
          <p:cNvSpPr/>
          <p:nvPr/>
        </p:nvSpPr>
        <p:spPr>
          <a:xfrm rot="16200000">
            <a:off x="8315640" y="4033800"/>
            <a:ext cx="213840" cy="70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27"/>
          <p:cNvSpPr/>
          <p:nvPr/>
        </p:nvSpPr>
        <p:spPr>
          <a:xfrm rot="16200000">
            <a:off x="8567640" y="4033800"/>
            <a:ext cx="213840" cy="70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28"/>
          <p:cNvSpPr/>
          <p:nvPr/>
        </p:nvSpPr>
        <p:spPr>
          <a:xfrm rot="16200000">
            <a:off x="9323640" y="3958920"/>
            <a:ext cx="213840" cy="214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9"/>
          <p:cNvSpPr/>
          <p:nvPr/>
        </p:nvSpPr>
        <p:spPr>
          <a:xfrm rot="16200000">
            <a:off x="8999640" y="4030920"/>
            <a:ext cx="213840" cy="702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941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2016-12-09T23:42:14Z</dcterms:created>
  <dc:creator/>
  <dc:description/>
  <dc:language>fr-FR</dc:language>
  <cp:lastModifiedBy/>
  <dcterms:modified xsi:type="dcterms:W3CDTF">2016-12-14T18:30:08Z</dcterms:modified>
  <cp:revision>200</cp:revision>
  <dc:subject/>
  <dc:title/>
</cp:coreProperties>
</file>